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nl-NL"/>
              <a:t>Klik om stijl te bewerken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72345051-2045-45DA-935E-2E3CA1A69ADC}" type="datetimeFigureOut">
              <a:rPr lang="en-US" smtClean="0"/>
              <a:t>6/24/2021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9228125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18838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22540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3656294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nl-NL"/>
              <a:t>Klik om stijl te bewerken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72345051-2045-45DA-935E-2E3CA1A69ADC}" type="datetimeFigureOut">
              <a:rPr lang="en-US" smtClean="0"/>
              <a:t>6/24/2021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27427165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71108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46290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2589460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CD31F4-64FA-4BA0-9498-67783267A8C8}" type="slidenum">
              <a:rPr lang="en-US" smtClean="0"/>
              <a:t>‹nr.›</a:t>
            </a:fld>
            <a:endParaRPr lang="en-US" dirty="0"/>
          </a:p>
        </p:txBody>
      </p:sp>
    </p:spTree>
    <p:extLst>
      <p:ext uri="{BB962C8B-B14F-4D97-AF65-F5344CB8AC3E}">
        <p14:creationId xmlns:p14="http://schemas.microsoft.com/office/powerpoint/2010/main" val="150277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nl-NL"/>
              <a:t>Klik om stijl te bewerken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72345051-2045-45DA-935E-2E3CA1A69ADC}" type="datetimeFigureOut">
              <a:rPr lang="en-US" smtClean="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75672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nl-NL"/>
              <a:t>Klik om stijl te bewerken</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72345051-2045-45DA-935E-2E3CA1A69ADC}" type="datetimeFigureOut">
              <a:rPr lang="en-US" smtClean="0"/>
              <a:t>6/24/2021</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1454185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2345051-2045-45DA-935E-2E3CA1A69ADC}" type="datetimeFigureOut">
              <a:rPr lang="en-US" smtClean="0"/>
              <a:t>6/24/2021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7CD31F4-64FA-4BA0-9498-67783267A8C8}" type="slidenum">
              <a:rPr lang="en-US" smtClean="0"/>
              <a:t>‹nr.›</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429952426"/>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0857FC-CE31-495B-AA75-6822F3FB572F}"/>
              </a:ext>
            </a:extLst>
          </p:cNvPr>
          <p:cNvSpPr>
            <a:spLocks noGrp="1"/>
          </p:cNvSpPr>
          <p:nvPr>
            <p:ph type="ctrTitle"/>
          </p:nvPr>
        </p:nvSpPr>
        <p:spPr>
          <a:xfrm>
            <a:off x="638882" y="3577456"/>
            <a:ext cx="10909640" cy="1687814"/>
          </a:xfrm>
        </p:spPr>
        <p:txBody>
          <a:bodyPr anchor="b">
            <a:normAutofit/>
          </a:bodyPr>
          <a:lstStyle/>
          <a:p>
            <a:pPr algn="ctr">
              <a:lnSpc>
                <a:spcPct val="90000"/>
              </a:lnSpc>
            </a:pPr>
            <a:r>
              <a:rPr lang="nl-NL" sz="3300" dirty="0"/>
              <a:t>Vandaag:</a:t>
            </a:r>
            <a:br>
              <a:rPr lang="nl-NL" sz="3300" dirty="0"/>
            </a:br>
            <a:r>
              <a:rPr lang="nl-NL" sz="3300" dirty="0"/>
              <a:t>1. Verbeteren observatieopdracht</a:t>
            </a:r>
            <a:br>
              <a:rPr lang="nl-NL" sz="3300" dirty="0"/>
            </a:br>
            <a:r>
              <a:rPr lang="nl-NL" sz="3300" dirty="0"/>
              <a:t>2. Rapportage</a:t>
            </a:r>
          </a:p>
        </p:txBody>
      </p:sp>
      <p:pic>
        <p:nvPicPr>
          <p:cNvPr id="4" name="Picture 3">
            <a:extLst>
              <a:ext uri="{FF2B5EF4-FFF2-40B4-BE49-F238E27FC236}">
                <a16:creationId xmlns:a16="http://schemas.microsoft.com/office/drawing/2014/main" id="{34C0B9C9-A7E0-40CE-99F0-34A0837A0ED9}"/>
              </a:ext>
            </a:extLst>
          </p:cNvPr>
          <p:cNvPicPr>
            <a:picLocks noChangeAspect="1"/>
          </p:cNvPicPr>
          <p:nvPr/>
        </p:nvPicPr>
        <p:blipFill rotWithShape="1">
          <a:blip r:embed="rId2"/>
          <a:srcRect t="9920"/>
          <a:stretch/>
        </p:blipFill>
        <p:spPr>
          <a:xfrm>
            <a:off x="3440383" y="591670"/>
            <a:ext cx="5306637" cy="2688873"/>
          </a:xfrm>
          <a:prstGeom prst="rect">
            <a:avLst/>
          </a:prstGeom>
        </p:spPr>
      </p:pic>
    </p:spTree>
    <p:extLst>
      <p:ext uri="{BB962C8B-B14F-4D97-AF65-F5344CB8AC3E}">
        <p14:creationId xmlns:p14="http://schemas.microsoft.com/office/powerpoint/2010/main" val="1551962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24B926AA-4D62-42E5-8670-7B839D3C7D6F}"/>
              </a:ext>
            </a:extLst>
          </p:cNvPr>
          <p:cNvSpPr txBox="1"/>
          <p:nvPr/>
        </p:nvSpPr>
        <p:spPr>
          <a:xfrm>
            <a:off x="2079727" y="2282024"/>
            <a:ext cx="8779968" cy="2677656"/>
          </a:xfrm>
          <a:prstGeom prst="rect">
            <a:avLst/>
          </a:prstGeom>
          <a:noFill/>
        </p:spPr>
        <p:txBody>
          <a:bodyPr wrap="none" rtlCol="0">
            <a:spAutoFit/>
          </a:bodyPr>
          <a:lstStyle/>
          <a:p>
            <a:r>
              <a:rPr lang="nl-NL" sz="2400" b="1" dirty="0">
                <a:solidFill>
                  <a:schemeClr val="bg1"/>
                </a:solidFill>
              </a:rPr>
              <a:t>Wat zit er in een dossier?</a:t>
            </a:r>
          </a:p>
          <a:p>
            <a:r>
              <a:rPr lang="nl-NL" sz="2400" b="1" dirty="0">
                <a:solidFill>
                  <a:schemeClr val="bg1"/>
                </a:solidFill>
              </a:rPr>
              <a:t> (</a:t>
            </a:r>
            <a:r>
              <a:rPr lang="nl-NL" sz="2400" b="1" dirty="0" err="1">
                <a:solidFill>
                  <a:schemeClr val="bg1"/>
                </a:solidFill>
              </a:rPr>
              <a:t>blz</a:t>
            </a:r>
            <a:r>
              <a:rPr lang="nl-NL" sz="2400" b="1" dirty="0">
                <a:solidFill>
                  <a:schemeClr val="bg1"/>
                </a:solidFill>
              </a:rPr>
              <a:t> 105 en 111/112)</a:t>
            </a:r>
          </a:p>
          <a:p>
            <a:endParaRPr lang="nl-NL" sz="2400" dirty="0">
              <a:solidFill>
                <a:schemeClr val="bg1"/>
              </a:solidFill>
            </a:endParaRPr>
          </a:p>
          <a:p>
            <a:pPr marL="457200" indent="-457200">
              <a:buAutoNum type="arabicPeriod"/>
            </a:pPr>
            <a:r>
              <a:rPr lang="nl-NL" sz="2400" dirty="0">
                <a:solidFill>
                  <a:schemeClr val="bg1"/>
                </a:solidFill>
              </a:rPr>
              <a:t>Persoonlijke gegevens</a:t>
            </a:r>
          </a:p>
          <a:p>
            <a:pPr marL="457200" indent="-457200">
              <a:buAutoNum type="arabicPeriod"/>
            </a:pPr>
            <a:r>
              <a:rPr lang="nl-NL" sz="2400" dirty="0">
                <a:solidFill>
                  <a:schemeClr val="bg1"/>
                </a:solidFill>
              </a:rPr>
              <a:t>Intakegegevens</a:t>
            </a:r>
          </a:p>
          <a:p>
            <a:pPr marL="457200" indent="-457200">
              <a:buAutoNum type="arabicPeriod"/>
            </a:pPr>
            <a:r>
              <a:rPr lang="nl-NL" sz="2400" dirty="0">
                <a:solidFill>
                  <a:schemeClr val="bg1"/>
                </a:solidFill>
              </a:rPr>
              <a:t>Verslagen: bijv. observatieverslag, uitslagen van testen</a:t>
            </a:r>
          </a:p>
          <a:p>
            <a:pPr marL="457200" indent="-457200">
              <a:buAutoNum type="arabicPeriod"/>
            </a:pPr>
            <a:r>
              <a:rPr lang="nl-NL" sz="2400" dirty="0">
                <a:solidFill>
                  <a:schemeClr val="bg1"/>
                </a:solidFill>
              </a:rPr>
              <a:t>Gespreksaantekeningen en -verslagen</a:t>
            </a:r>
          </a:p>
        </p:txBody>
      </p:sp>
      <p:pic>
        <p:nvPicPr>
          <p:cNvPr id="2050" name="Picture 2" descr="Digitaal dossier digitaliseert al je documenten in je online boekhoudpakket">
            <a:extLst>
              <a:ext uri="{FF2B5EF4-FFF2-40B4-BE49-F238E27FC236}">
                <a16:creationId xmlns:a16="http://schemas.microsoft.com/office/drawing/2014/main" id="{D40A63FD-F4A7-4DED-BD0F-873942FB43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8859" y="1978218"/>
            <a:ext cx="26098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574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698ED4D6-BCB3-4438-B406-79F17E6CDE47}"/>
              </a:ext>
            </a:extLst>
          </p:cNvPr>
          <p:cNvSpPr txBox="1"/>
          <p:nvPr/>
        </p:nvSpPr>
        <p:spPr>
          <a:xfrm>
            <a:off x="2894275" y="2687541"/>
            <a:ext cx="7189789" cy="1200329"/>
          </a:xfrm>
          <a:prstGeom prst="rect">
            <a:avLst/>
          </a:prstGeom>
          <a:noFill/>
        </p:spPr>
        <p:txBody>
          <a:bodyPr wrap="none" rtlCol="0">
            <a:spAutoFit/>
          </a:bodyPr>
          <a:lstStyle/>
          <a:p>
            <a:r>
              <a:rPr lang="nl-NL" sz="2400" dirty="0">
                <a:solidFill>
                  <a:schemeClr val="bg1"/>
                </a:solidFill>
              </a:rPr>
              <a:t>Ouders mogen een dossier opvragen en lezen.</a:t>
            </a:r>
          </a:p>
          <a:p>
            <a:r>
              <a:rPr lang="nl-NL" sz="2400" dirty="0">
                <a:solidFill>
                  <a:schemeClr val="bg1"/>
                </a:solidFill>
              </a:rPr>
              <a:t>Zorg er dus altijd voor dat je alles op een nette</a:t>
            </a:r>
          </a:p>
          <a:p>
            <a:r>
              <a:rPr lang="nl-NL" sz="2400" dirty="0">
                <a:solidFill>
                  <a:schemeClr val="bg1"/>
                </a:solidFill>
              </a:rPr>
              <a:t>manier onder woorden brengt in je verslagen!</a:t>
            </a:r>
          </a:p>
        </p:txBody>
      </p:sp>
      <p:pic>
        <p:nvPicPr>
          <p:cNvPr id="1026" name="Picture 2">
            <a:extLst>
              <a:ext uri="{FF2B5EF4-FFF2-40B4-BE49-F238E27FC236}">
                <a16:creationId xmlns:a16="http://schemas.microsoft.com/office/drawing/2014/main" id="{19CB5DC3-4A02-40F0-89BC-BFB192F5B3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179" y="4056765"/>
            <a:ext cx="1385846" cy="1296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361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6A69493F-3C5D-4AF9-ACF7-11E0CB28ADCD}"/>
              </a:ext>
            </a:extLst>
          </p:cNvPr>
          <p:cNvSpPr txBox="1"/>
          <p:nvPr/>
        </p:nvSpPr>
        <p:spPr>
          <a:xfrm>
            <a:off x="2181225" y="2266950"/>
            <a:ext cx="8361584" cy="1200329"/>
          </a:xfrm>
          <a:prstGeom prst="rect">
            <a:avLst/>
          </a:prstGeom>
          <a:noFill/>
        </p:spPr>
        <p:txBody>
          <a:bodyPr wrap="none" rtlCol="0">
            <a:spAutoFit/>
          </a:bodyPr>
          <a:lstStyle/>
          <a:p>
            <a:r>
              <a:rPr lang="nl-NL" sz="2400" dirty="0">
                <a:solidFill>
                  <a:schemeClr val="bg1"/>
                </a:solidFill>
              </a:rPr>
              <a:t>AVG = Algemene Verordening Gegevensbescherming</a:t>
            </a:r>
          </a:p>
          <a:p>
            <a:pPr algn="ctr"/>
            <a:r>
              <a:rPr lang="nl-NL" sz="2400" dirty="0">
                <a:solidFill>
                  <a:schemeClr val="bg1"/>
                </a:solidFill>
              </a:rPr>
              <a:t>=</a:t>
            </a:r>
          </a:p>
          <a:p>
            <a:pPr algn="ctr"/>
            <a:r>
              <a:rPr lang="nl-NL" sz="2400" dirty="0">
                <a:solidFill>
                  <a:schemeClr val="bg1"/>
                </a:solidFill>
              </a:rPr>
              <a:t>Privacywet in Nederland</a:t>
            </a:r>
          </a:p>
        </p:txBody>
      </p:sp>
      <p:sp>
        <p:nvSpPr>
          <p:cNvPr id="5" name="Rechthoek 4">
            <a:extLst>
              <a:ext uri="{FF2B5EF4-FFF2-40B4-BE49-F238E27FC236}">
                <a16:creationId xmlns:a16="http://schemas.microsoft.com/office/drawing/2014/main" id="{429E9955-0AE2-4991-8020-C6DB683FACA3}"/>
              </a:ext>
            </a:extLst>
          </p:cNvPr>
          <p:cNvSpPr/>
          <p:nvPr/>
        </p:nvSpPr>
        <p:spPr>
          <a:xfrm>
            <a:off x="3314017" y="3617863"/>
            <a:ext cx="6096000" cy="2031325"/>
          </a:xfrm>
          <a:prstGeom prst="rect">
            <a:avLst/>
          </a:prstGeom>
        </p:spPr>
        <p:txBody>
          <a:bodyPr>
            <a:spAutoFit/>
          </a:bodyPr>
          <a:lstStyle/>
          <a:p>
            <a:r>
              <a:rPr lang="nl-NL" dirty="0">
                <a:solidFill>
                  <a:srgbClr val="FFFF00"/>
                </a:solidFill>
                <a:latin typeface="Assistant"/>
              </a:rPr>
              <a:t>Ouders hebben recht op inzage van het </a:t>
            </a:r>
            <a:r>
              <a:rPr lang="nl-NL" dirty="0" err="1">
                <a:solidFill>
                  <a:srgbClr val="FFFF00"/>
                </a:solidFill>
                <a:latin typeface="Assistant"/>
              </a:rPr>
              <a:t>privacybeleid</a:t>
            </a:r>
            <a:r>
              <a:rPr lang="nl-NL" dirty="0">
                <a:solidFill>
                  <a:srgbClr val="FFFF00"/>
                </a:solidFill>
                <a:latin typeface="Assistant"/>
              </a:rPr>
              <a:t>. Ook mag u als ouder navragen welke gegevens van u of uw kind worden bijgehouden. U kunt de kinderopvangorganisatie indien gewenst verzoeken om correctie of verwijdering van uw gegevens en de gegevens van uw kind.</a:t>
            </a:r>
            <a:br>
              <a:rPr lang="nl-NL" dirty="0">
                <a:solidFill>
                  <a:srgbClr val="000000"/>
                </a:solidFill>
                <a:latin typeface="Assistant"/>
              </a:rPr>
            </a:br>
            <a:br>
              <a:rPr lang="nl-NL" dirty="0">
                <a:solidFill>
                  <a:srgbClr val="000000"/>
                </a:solidFill>
                <a:latin typeface="Assistant"/>
              </a:rPr>
            </a:br>
            <a:endParaRPr lang="nl-NL" b="1" dirty="0">
              <a:solidFill>
                <a:srgbClr val="3C8626"/>
              </a:solidFill>
              <a:latin typeface="Assistant"/>
            </a:endParaRPr>
          </a:p>
        </p:txBody>
      </p:sp>
    </p:spTree>
    <p:extLst>
      <p:ext uri="{BB962C8B-B14F-4D97-AF65-F5344CB8AC3E}">
        <p14:creationId xmlns:p14="http://schemas.microsoft.com/office/powerpoint/2010/main" val="317532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088143D-9C94-4C26-ACEA-6D8D715B36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9" name="Rectangle 8">
            <a:extLst>
              <a:ext uri="{FF2B5EF4-FFF2-40B4-BE49-F238E27FC236}">
                <a16:creationId xmlns:a16="http://schemas.microsoft.com/office/drawing/2014/main" id="{49A78F8C-7637-4307-ACFB-F54D04C70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
        <p:nvSpPr>
          <p:cNvPr id="11" name="Rectangle 10">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rgbClr val="B1DDFF"/>
              </a:gs>
              <a:gs pos="100000">
                <a:srgbClr val="CDE9FF"/>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2"/>
          </a:solidFill>
          <a:ln w="6350" cap="flat" cmpd="sng" algn="ctr">
            <a:noFill/>
            <a:prstDash val="solid"/>
          </a:ln>
          <a:effectLst>
            <a:outerShdw blurRad="63500" algn="ctr" rotWithShape="0">
              <a:prstClr val="black">
                <a:alpha val="40000"/>
              </a:prstClr>
            </a:outerShdw>
            <a:softEdge rad="0"/>
          </a:effectLst>
        </p:spPr>
      </p:sp>
      <p:sp>
        <p:nvSpPr>
          <p:cNvPr id="17" name="Rectangle 16">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2"/>
            </a:solidFill>
            <a:prstDash val="solid"/>
            <a:miter lim="800000"/>
          </a:ln>
          <a:effectLst/>
        </p:spPr>
      </p:sp>
      <p:sp>
        <p:nvSpPr>
          <p:cNvPr id="2" name="Tekstvak 1">
            <a:extLst>
              <a:ext uri="{FF2B5EF4-FFF2-40B4-BE49-F238E27FC236}">
                <a16:creationId xmlns:a16="http://schemas.microsoft.com/office/drawing/2014/main" id="{71AEA57B-43DB-4C00-AA79-6677F033FE2F}"/>
              </a:ext>
            </a:extLst>
          </p:cNvPr>
          <p:cNvSpPr txBox="1"/>
          <p:nvPr/>
        </p:nvSpPr>
        <p:spPr>
          <a:xfrm>
            <a:off x="3844616" y="1016000"/>
            <a:ext cx="7245103" cy="4742617"/>
          </a:xfrm>
          <a:prstGeom prst="rect">
            <a:avLst/>
          </a:prstGeom>
        </p:spPr>
        <p:txBody>
          <a:bodyPr vert="horz" lIns="91440" tIns="45720" rIns="91440" bIns="45720" rtlCol="0">
            <a:normAutofit/>
          </a:bodyPr>
          <a:lstStyle/>
          <a:p>
            <a:pPr indent="-182880" defTabSz="914400">
              <a:spcAft>
                <a:spcPts val="800"/>
              </a:spcAft>
              <a:buClr>
                <a:schemeClr val="tx2"/>
              </a:buClr>
              <a:buFont typeface="Arial" pitchFamily="34" charset="0"/>
              <a:buChar char="•"/>
            </a:pPr>
            <a:r>
              <a:rPr lang="en-US" sz="2400" b="1" dirty="0" err="1">
                <a:solidFill>
                  <a:schemeClr val="tx1">
                    <a:lumMod val="75000"/>
                    <a:lumOff val="25000"/>
                  </a:schemeClr>
                </a:solidFill>
              </a:rPr>
              <a:t>Waarnemen</a:t>
            </a:r>
            <a:r>
              <a:rPr lang="en-US" sz="2400" dirty="0">
                <a:solidFill>
                  <a:schemeClr val="tx1">
                    <a:lumMod val="75000"/>
                    <a:lumOff val="25000"/>
                  </a:schemeClr>
                </a:solidFill>
              </a:rPr>
              <a:t>: </a:t>
            </a:r>
            <a:r>
              <a:rPr lang="en-US" sz="2400" dirty="0" err="1">
                <a:solidFill>
                  <a:schemeClr val="tx1">
                    <a:lumMod val="75000"/>
                    <a:lumOff val="25000"/>
                  </a:schemeClr>
                </a:solidFill>
              </a:rPr>
              <a:t>hij</a:t>
            </a:r>
            <a:r>
              <a:rPr lang="en-US" sz="2400" dirty="0">
                <a:solidFill>
                  <a:schemeClr val="tx1">
                    <a:lumMod val="75000"/>
                    <a:lumOff val="25000"/>
                  </a:schemeClr>
                </a:solidFill>
              </a:rPr>
              <a:t> </a:t>
            </a:r>
            <a:r>
              <a:rPr lang="en-US" sz="2400" dirty="0" err="1">
                <a:solidFill>
                  <a:schemeClr val="tx1">
                    <a:lumMod val="75000"/>
                    <a:lumOff val="25000"/>
                  </a:schemeClr>
                </a:solidFill>
              </a:rPr>
              <a:t>wil</a:t>
            </a:r>
            <a:r>
              <a:rPr lang="en-US" sz="2400" dirty="0">
                <a:solidFill>
                  <a:schemeClr val="tx1">
                    <a:lumMod val="75000"/>
                    <a:lumOff val="25000"/>
                  </a:schemeClr>
                </a:solidFill>
              </a:rPr>
              <a:t> </a:t>
            </a:r>
            <a:r>
              <a:rPr lang="en-US" sz="2400" dirty="0" err="1">
                <a:solidFill>
                  <a:schemeClr val="tx1">
                    <a:lumMod val="75000"/>
                    <a:lumOff val="25000"/>
                  </a:schemeClr>
                </a:solidFill>
              </a:rPr>
              <a:t>niet</a:t>
            </a:r>
            <a:r>
              <a:rPr lang="en-US" sz="2400" dirty="0">
                <a:solidFill>
                  <a:schemeClr val="tx1">
                    <a:lumMod val="75000"/>
                    <a:lumOff val="25000"/>
                  </a:schemeClr>
                </a:solidFill>
              </a:rPr>
              <a:t> </a:t>
            </a:r>
            <a:r>
              <a:rPr lang="en-US" sz="2400" dirty="0" err="1">
                <a:solidFill>
                  <a:schemeClr val="tx1">
                    <a:lumMod val="75000"/>
                    <a:lumOff val="25000"/>
                  </a:schemeClr>
                </a:solidFill>
              </a:rPr>
              <a:t>uit</a:t>
            </a:r>
            <a:r>
              <a:rPr lang="en-US" sz="2400" dirty="0">
                <a:solidFill>
                  <a:schemeClr val="tx1">
                    <a:lumMod val="75000"/>
                    <a:lumOff val="25000"/>
                  </a:schemeClr>
                </a:solidFill>
              </a:rPr>
              <a:t> bed </a:t>
            </a:r>
            <a:r>
              <a:rPr lang="en-US" sz="2400" dirty="0" err="1">
                <a:solidFill>
                  <a:schemeClr val="tx1">
                    <a:lumMod val="75000"/>
                    <a:lumOff val="25000"/>
                  </a:schemeClr>
                </a:solidFill>
              </a:rPr>
              <a:t>komen</a:t>
            </a:r>
            <a:r>
              <a:rPr lang="en-US" sz="2400" dirty="0">
                <a:solidFill>
                  <a:schemeClr val="tx1">
                    <a:lumMod val="75000"/>
                    <a:lumOff val="25000"/>
                  </a:schemeClr>
                </a:solidFill>
              </a:rPr>
              <a:t> want </a:t>
            </a:r>
            <a:r>
              <a:rPr lang="en-US" sz="2400" dirty="0" err="1">
                <a:solidFill>
                  <a:schemeClr val="tx1">
                    <a:lumMod val="75000"/>
                    <a:lumOff val="25000"/>
                  </a:schemeClr>
                </a:solidFill>
              </a:rPr>
              <a:t>hij</a:t>
            </a:r>
            <a:r>
              <a:rPr lang="en-US" sz="2400" dirty="0">
                <a:solidFill>
                  <a:schemeClr val="tx1">
                    <a:lumMod val="75000"/>
                    <a:lumOff val="25000"/>
                  </a:schemeClr>
                </a:solidFill>
              </a:rPr>
              <a:t> </a:t>
            </a:r>
            <a:r>
              <a:rPr lang="en-US" sz="2400" dirty="0" err="1">
                <a:solidFill>
                  <a:schemeClr val="tx1">
                    <a:lumMod val="75000"/>
                    <a:lumOff val="25000"/>
                  </a:schemeClr>
                </a:solidFill>
              </a:rPr>
              <a:t>vind</a:t>
            </a:r>
            <a:r>
              <a:rPr lang="en-US" sz="2400" dirty="0">
                <a:solidFill>
                  <a:schemeClr val="tx1">
                    <a:lumMod val="75000"/>
                    <a:lumOff val="25000"/>
                  </a:schemeClr>
                </a:solidFill>
              </a:rPr>
              <a:t> school </a:t>
            </a:r>
            <a:r>
              <a:rPr lang="en-US" sz="2400" dirty="0" err="1">
                <a:solidFill>
                  <a:schemeClr val="tx1">
                    <a:lumMod val="75000"/>
                    <a:lumOff val="25000"/>
                  </a:schemeClr>
                </a:solidFill>
              </a:rPr>
              <a:t>saai</a:t>
            </a:r>
            <a:r>
              <a:rPr lang="en-US" sz="2400" dirty="0">
                <a:solidFill>
                  <a:schemeClr val="tx1">
                    <a:lumMod val="75000"/>
                    <a:lumOff val="25000"/>
                  </a:schemeClr>
                </a:solidFill>
              </a:rPr>
              <a:t>. </a:t>
            </a:r>
            <a:r>
              <a:rPr lang="en-US" sz="2400" dirty="0" err="1">
                <a:solidFill>
                  <a:schemeClr val="tx1">
                    <a:lumMod val="75000"/>
                    <a:lumOff val="25000"/>
                  </a:schemeClr>
                </a:solidFill>
              </a:rPr>
              <a:t>Als</a:t>
            </a:r>
            <a:r>
              <a:rPr lang="en-US" sz="2400" dirty="0">
                <a:solidFill>
                  <a:schemeClr val="tx1">
                    <a:lumMod val="75000"/>
                    <a:lumOff val="25000"/>
                  </a:schemeClr>
                </a:solidFill>
              </a:rPr>
              <a:t> </a:t>
            </a:r>
            <a:r>
              <a:rPr lang="en-US" sz="2400" dirty="0" err="1">
                <a:solidFill>
                  <a:schemeClr val="tx1">
                    <a:lumMod val="75000"/>
                    <a:lumOff val="25000"/>
                  </a:schemeClr>
                </a:solidFill>
              </a:rPr>
              <a:t>branche</a:t>
            </a:r>
            <a:r>
              <a:rPr lang="en-US" sz="2400" dirty="0">
                <a:solidFill>
                  <a:schemeClr val="tx1">
                    <a:lumMod val="75000"/>
                    <a:lumOff val="25000"/>
                  </a:schemeClr>
                </a:solidFill>
              </a:rPr>
              <a:t> op school </a:t>
            </a:r>
            <a:r>
              <a:rPr lang="en-US" sz="2400" dirty="0" err="1">
                <a:solidFill>
                  <a:schemeClr val="tx1">
                    <a:lumMod val="75000"/>
                    <a:lumOff val="25000"/>
                  </a:schemeClr>
                </a:solidFill>
              </a:rPr>
              <a:t>komt</a:t>
            </a:r>
            <a:r>
              <a:rPr lang="en-US" sz="2400" dirty="0">
                <a:solidFill>
                  <a:schemeClr val="tx1">
                    <a:lumMod val="75000"/>
                    <a:lumOff val="25000"/>
                  </a:schemeClr>
                </a:solidFill>
              </a:rPr>
              <a:t> </a:t>
            </a:r>
            <a:r>
              <a:rPr lang="en-US" sz="2400" dirty="0" err="1">
                <a:solidFill>
                  <a:schemeClr val="tx1">
                    <a:lumMod val="75000"/>
                    <a:lumOff val="25000"/>
                  </a:schemeClr>
                </a:solidFill>
              </a:rPr>
              <a:t>klampt</a:t>
            </a:r>
            <a:r>
              <a:rPr lang="en-US" sz="2400" dirty="0">
                <a:solidFill>
                  <a:schemeClr val="tx1">
                    <a:lumMod val="75000"/>
                    <a:lumOff val="25000"/>
                  </a:schemeClr>
                </a:solidFill>
              </a:rPr>
              <a:t> </a:t>
            </a:r>
            <a:r>
              <a:rPr lang="en-US" sz="2400" dirty="0" err="1">
                <a:solidFill>
                  <a:schemeClr val="tx1">
                    <a:lumMod val="75000"/>
                    <a:lumOff val="25000"/>
                  </a:schemeClr>
                </a:solidFill>
              </a:rPr>
              <a:t>hij</a:t>
            </a:r>
            <a:r>
              <a:rPr lang="en-US" sz="2400" dirty="0">
                <a:solidFill>
                  <a:schemeClr val="tx1">
                    <a:lumMod val="75000"/>
                    <a:lumOff val="25000"/>
                  </a:schemeClr>
                </a:solidFill>
              </a:rPr>
              <a:t> </a:t>
            </a:r>
            <a:r>
              <a:rPr lang="en-US" sz="2400" dirty="0" err="1">
                <a:solidFill>
                  <a:schemeClr val="tx1">
                    <a:lumMod val="75000"/>
                    <a:lumOff val="25000"/>
                  </a:schemeClr>
                </a:solidFill>
              </a:rPr>
              <a:t>zich</a:t>
            </a:r>
            <a:r>
              <a:rPr lang="en-US" sz="2400" dirty="0">
                <a:solidFill>
                  <a:schemeClr val="tx1">
                    <a:lumMod val="75000"/>
                    <a:lumOff val="25000"/>
                  </a:schemeClr>
                </a:solidFill>
              </a:rPr>
              <a:t> </a:t>
            </a:r>
            <a:r>
              <a:rPr lang="en-US" sz="2400" dirty="0" err="1">
                <a:solidFill>
                  <a:schemeClr val="tx1">
                    <a:lumMod val="75000"/>
                    <a:lumOff val="25000"/>
                  </a:schemeClr>
                </a:solidFill>
              </a:rPr>
              <a:t>aan</a:t>
            </a:r>
            <a:r>
              <a:rPr lang="en-US" sz="2400" dirty="0">
                <a:solidFill>
                  <a:schemeClr val="tx1">
                    <a:lumMod val="75000"/>
                    <a:lumOff val="25000"/>
                  </a:schemeClr>
                </a:solidFill>
              </a:rPr>
              <a:t> </a:t>
            </a:r>
            <a:r>
              <a:rPr lang="en-US" sz="2400" dirty="0" err="1">
                <a:solidFill>
                  <a:schemeClr val="tx1">
                    <a:lumMod val="75000"/>
                    <a:lumOff val="25000"/>
                  </a:schemeClr>
                </a:solidFill>
              </a:rPr>
              <a:t>zijn</a:t>
            </a:r>
            <a:r>
              <a:rPr lang="en-US" sz="2400" dirty="0">
                <a:solidFill>
                  <a:schemeClr val="tx1">
                    <a:lumMod val="75000"/>
                    <a:lumOff val="25000"/>
                  </a:schemeClr>
                </a:solidFill>
              </a:rPr>
              <a:t> </a:t>
            </a:r>
            <a:r>
              <a:rPr lang="en-US" sz="2400" dirty="0" err="1">
                <a:solidFill>
                  <a:schemeClr val="tx1">
                    <a:lumMod val="75000"/>
                    <a:lumOff val="25000"/>
                  </a:schemeClr>
                </a:solidFill>
              </a:rPr>
              <a:t>vader</a:t>
            </a:r>
            <a:r>
              <a:rPr lang="en-US" sz="2400" dirty="0">
                <a:solidFill>
                  <a:schemeClr val="tx1">
                    <a:lumMod val="75000"/>
                    <a:lumOff val="25000"/>
                  </a:schemeClr>
                </a:solidFill>
              </a:rPr>
              <a:t> vast </a:t>
            </a:r>
            <a:r>
              <a:rPr lang="en-US" sz="2400" dirty="0" err="1">
                <a:solidFill>
                  <a:schemeClr val="tx1">
                    <a:lumMod val="75000"/>
                    <a:lumOff val="25000"/>
                  </a:schemeClr>
                </a:solidFill>
              </a:rPr>
              <a:t>en</a:t>
            </a:r>
            <a:r>
              <a:rPr lang="en-US" sz="2400" dirty="0">
                <a:solidFill>
                  <a:schemeClr val="tx1">
                    <a:lumMod val="75000"/>
                    <a:lumOff val="25000"/>
                  </a:schemeClr>
                </a:solidFill>
              </a:rPr>
              <a:t> </a:t>
            </a:r>
            <a:r>
              <a:rPr lang="en-US" sz="2400" dirty="0" err="1">
                <a:solidFill>
                  <a:schemeClr val="tx1">
                    <a:lumMod val="75000"/>
                    <a:lumOff val="25000"/>
                  </a:schemeClr>
                </a:solidFill>
              </a:rPr>
              <a:t>wordt</a:t>
            </a:r>
            <a:r>
              <a:rPr lang="en-US" sz="2400" dirty="0">
                <a:solidFill>
                  <a:schemeClr val="tx1">
                    <a:lumMod val="75000"/>
                    <a:lumOff val="25000"/>
                  </a:schemeClr>
                </a:solidFill>
              </a:rPr>
              <a:t> </a:t>
            </a:r>
            <a:r>
              <a:rPr lang="en-US" sz="2400" dirty="0" err="1">
                <a:solidFill>
                  <a:schemeClr val="tx1">
                    <a:lumMod val="75000"/>
                    <a:lumOff val="25000"/>
                  </a:schemeClr>
                </a:solidFill>
              </a:rPr>
              <a:t>hij</a:t>
            </a:r>
            <a:r>
              <a:rPr lang="en-US" sz="2400" dirty="0">
                <a:solidFill>
                  <a:schemeClr val="tx1">
                    <a:lumMod val="75000"/>
                    <a:lumOff val="25000"/>
                  </a:schemeClr>
                </a:solidFill>
              </a:rPr>
              <a:t> boos </a:t>
            </a:r>
            <a:r>
              <a:rPr lang="en-US" sz="2400" dirty="0" err="1">
                <a:solidFill>
                  <a:schemeClr val="tx1">
                    <a:lumMod val="75000"/>
                    <a:lumOff val="25000"/>
                  </a:schemeClr>
                </a:solidFill>
              </a:rPr>
              <a:t>en</a:t>
            </a:r>
            <a:r>
              <a:rPr lang="en-US" sz="2400" dirty="0">
                <a:solidFill>
                  <a:schemeClr val="tx1">
                    <a:lumMod val="75000"/>
                    <a:lumOff val="25000"/>
                  </a:schemeClr>
                </a:solidFill>
              </a:rPr>
              <a:t> </a:t>
            </a:r>
            <a:r>
              <a:rPr lang="en-US" sz="2400" dirty="0" err="1">
                <a:solidFill>
                  <a:schemeClr val="tx1">
                    <a:lumMod val="75000"/>
                    <a:lumOff val="25000"/>
                  </a:schemeClr>
                </a:solidFill>
              </a:rPr>
              <a:t>verdrietig</a:t>
            </a:r>
            <a:r>
              <a:rPr lang="en-US" sz="2400" dirty="0">
                <a:solidFill>
                  <a:schemeClr val="tx1">
                    <a:lumMod val="75000"/>
                    <a:lumOff val="25000"/>
                  </a:schemeClr>
                </a:solidFill>
              </a:rPr>
              <a:t> </a:t>
            </a:r>
            <a:r>
              <a:rPr lang="en-US" sz="2400" dirty="0" err="1">
                <a:solidFill>
                  <a:schemeClr val="tx1">
                    <a:lumMod val="75000"/>
                    <a:lumOff val="25000"/>
                  </a:schemeClr>
                </a:solidFill>
              </a:rPr>
              <a:t>omdat</a:t>
            </a:r>
            <a:r>
              <a:rPr lang="en-US" sz="2400" dirty="0">
                <a:solidFill>
                  <a:schemeClr val="tx1">
                    <a:lumMod val="75000"/>
                    <a:lumOff val="25000"/>
                  </a:schemeClr>
                </a:solidFill>
              </a:rPr>
              <a:t> </a:t>
            </a:r>
            <a:r>
              <a:rPr lang="en-US" sz="2400" dirty="0" err="1">
                <a:solidFill>
                  <a:schemeClr val="tx1">
                    <a:lumMod val="75000"/>
                    <a:lumOff val="25000"/>
                  </a:schemeClr>
                </a:solidFill>
              </a:rPr>
              <a:t>branche</a:t>
            </a:r>
            <a:r>
              <a:rPr lang="en-US" sz="2400" dirty="0">
                <a:solidFill>
                  <a:schemeClr val="tx1">
                    <a:lumMod val="75000"/>
                    <a:lumOff val="25000"/>
                  </a:schemeClr>
                </a:solidFill>
              </a:rPr>
              <a:t> </a:t>
            </a:r>
            <a:r>
              <a:rPr lang="en-US" sz="2400" dirty="0" err="1">
                <a:solidFill>
                  <a:schemeClr val="tx1">
                    <a:lumMod val="75000"/>
                    <a:lumOff val="25000"/>
                  </a:schemeClr>
                </a:solidFill>
              </a:rPr>
              <a:t>niet</a:t>
            </a:r>
            <a:r>
              <a:rPr lang="en-US" sz="2400" dirty="0">
                <a:solidFill>
                  <a:schemeClr val="tx1">
                    <a:lumMod val="75000"/>
                    <a:lumOff val="25000"/>
                  </a:schemeClr>
                </a:solidFill>
              </a:rPr>
              <a:t> </a:t>
            </a:r>
            <a:r>
              <a:rPr lang="en-US" sz="2400" dirty="0" err="1">
                <a:solidFill>
                  <a:schemeClr val="tx1">
                    <a:lumMod val="75000"/>
                    <a:lumOff val="25000"/>
                  </a:schemeClr>
                </a:solidFill>
              </a:rPr>
              <a:t>naar</a:t>
            </a:r>
            <a:r>
              <a:rPr lang="en-US" sz="2400" dirty="0">
                <a:solidFill>
                  <a:schemeClr val="tx1">
                    <a:lumMod val="75000"/>
                    <a:lumOff val="25000"/>
                  </a:schemeClr>
                </a:solidFill>
              </a:rPr>
              <a:t> school </a:t>
            </a:r>
            <a:r>
              <a:rPr lang="en-US" sz="2400" dirty="0" err="1">
                <a:solidFill>
                  <a:schemeClr val="tx1">
                    <a:lumMod val="75000"/>
                    <a:lumOff val="25000"/>
                  </a:schemeClr>
                </a:solidFill>
              </a:rPr>
              <a:t>wil</a:t>
            </a:r>
            <a:endParaRPr lang="en-US" sz="2400" dirty="0">
              <a:solidFill>
                <a:schemeClr val="tx1">
                  <a:lumMod val="75000"/>
                  <a:lumOff val="25000"/>
                </a:schemeClr>
              </a:solidFill>
            </a:endParaRPr>
          </a:p>
          <a:p>
            <a:pPr indent="-182880" defTabSz="914400">
              <a:spcAft>
                <a:spcPts val="800"/>
              </a:spcAft>
              <a:buClr>
                <a:schemeClr val="tx2"/>
              </a:buClr>
              <a:buFont typeface="Arial" pitchFamily="34" charset="0"/>
              <a:buChar char="•"/>
            </a:pPr>
            <a:endParaRPr lang="en-US" sz="2400" b="1" dirty="0">
              <a:solidFill>
                <a:schemeClr val="tx1">
                  <a:lumMod val="75000"/>
                  <a:lumOff val="25000"/>
                </a:schemeClr>
              </a:solidFill>
            </a:endParaRPr>
          </a:p>
          <a:p>
            <a:pPr indent="-182880" defTabSz="914400">
              <a:spcAft>
                <a:spcPts val="800"/>
              </a:spcAft>
              <a:buClr>
                <a:schemeClr val="tx2"/>
              </a:buClr>
              <a:buFont typeface="Arial" pitchFamily="34" charset="0"/>
              <a:buChar char="•"/>
            </a:pPr>
            <a:r>
              <a:rPr lang="en-US" sz="2400" b="1" dirty="0" err="1">
                <a:solidFill>
                  <a:schemeClr val="tx1">
                    <a:lumMod val="75000"/>
                    <a:lumOff val="25000"/>
                  </a:schemeClr>
                </a:solidFill>
              </a:rPr>
              <a:t>Interpretatie</a:t>
            </a:r>
            <a:r>
              <a:rPr lang="en-US" sz="2400" b="1" dirty="0">
                <a:solidFill>
                  <a:schemeClr val="tx1">
                    <a:lumMod val="75000"/>
                    <a:lumOff val="25000"/>
                  </a:schemeClr>
                </a:solidFill>
              </a:rPr>
              <a:t>: </a:t>
            </a:r>
            <a:r>
              <a:rPr lang="en-US" sz="2400" dirty="0" err="1">
                <a:solidFill>
                  <a:schemeClr val="tx1">
                    <a:lumMod val="75000"/>
                    <a:lumOff val="25000"/>
                  </a:schemeClr>
                </a:solidFill>
              </a:rPr>
              <a:t>branche</a:t>
            </a:r>
            <a:r>
              <a:rPr lang="en-US" sz="2400" dirty="0">
                <a:solidFill>
                  <a:schemeClr val="tx1">
                    <a:lumMod val="75000"/>
                    <a:lumOff val="25000"/>
                  </a:schemeClr>
                </a:solidFill>
              </a:rPr>
              <a:t> </a:t>
            </a:r>
            <a:r>
              <a:rPr lang="en-US" sz="2400" dirty="0" err="1">
                <a:solidFill>
                  <a:schemeClr val="tx1">
                    <a:lumMod val="75000"/>
                    <a:lumOff val="25000"/>
                  </a:schemeClr>
                </a:solidFill>
              </a:rPr>
              <a:t>wil</a:t>
            </a:r>
            <a:r>
              <a:rPr lang="en-US" sz="2400" dirty="0">
                <a:solidFill>
                  <a:schemeClr val="tx1">
                    <a:lumMod val="75000"/>
                    <a:lumOff val="25000"/>
                  </a:schemeClr>
                </a:solidFill>
              </a:rPr>
              <a:t> </a:t>
            </a:r>
            <a:r>
              <a:rPr lang="en-US" sz="2400" dirty="0" err="1">
                <a:solidFill>
                  <a:schemeClr val="tx1">
                    <a:lumMod val="75000"/>
                    <a:lumOff val="25000"/>
                  </a:schemeClr>
                </a:solidFill>
              </a:rPr>
              <a:t>niet</a:t>
            </a:r>
            <a:r>
              <a:rPr lang="en-US" sz="2400" dirty="0">
                <a:solidFill>
                  <a:schemeClr val="tx1">
                    <a:lumMod val="75000"/>
                    <a:lumOff val="25000"/>
                  </a:schemeClr>
                </a:solidFill>
              </a:rPr>
              <a:t> </a:t>
            </a:r>
            <a:r>
              <a:rPr lang="en-US" sz="2400" dirty="0" err="1">
                <a:solidFill>
                  <a:schemeClr val="tx1">
                    <a:lumMod val="75000"/>
                    <a:lumOff val="25000"/>
                  </a:schemeClr>
                </a:solidFill>
              </a:rPr>
              <a:t>naar</a:t>
            </a:r>
            <a:r>
              <a:rPr lang="en-US" sz="2400" dirty="0">
                <a:solidFill>
                  <a:schemeClr val="tx1">
                    <a:lumMod val="75000"/>
                    <a:lumOff val="25000"/>
                  </a:schemeClr>
                </a:solidFill>
              </a:rPr>
              <a:t> school </a:t>
            </a:r>
            <a:r>
              <a:rPr lang="en-US" sz="2400" dirty="0" err="1">
                <a:solidFill>
                  <a:schemeClr val="tx1">
                    <a:lumMod val="75000"/>
                    <a:lumOff val="25000"/>
                  </a:schemeClr>
                </a:solidFill>
              </a:rPr>
              <a:t>omdat</a:t>
            </a:r>
            <a:r>
              <a:rPr lang="en-US" sz="2400" dirty="0">
                <a:solidFill>
                  <a:schemeClr val="tx1">
                    <a:lumMod val="75000"/>
                    <a:lumOff val="25000"/>
                  </a:schemeClr>
                </a:solidFill>
              </a:rPr>
              <a:t> die school </a:t>
            </a:r>
            <a:r>
              <a:rPr lang="en-US" sz="2400" dirty="0" err="1">
                <a:solidFill>
                  <a:schemeClr val="tx1">
                    <a:lumMod val="75000"/>
                    <a:lumOff val="25000"/>
                  </a:schemeClr>
                </a:solidFill>
              </a:rPr>
              <a:t>saai</a:t>
            </a:r>
            <a:r>
              <a:rPr lang="en-US" sz="2400" dirty="0">
                <a:solidFill>
                  <a:schemeClr val="tx1">
                    <a:lumMod val="75000"/>
                    <a:lumOff val="25000"/>
                  </a:schemeClr>
                </a:solidFill>
              </a:rPr>
              <a:t> </a:t>
            </a:r>
            <a:r>
              <a:rPr lang="en-US" sz="2400" dirty="0" err="1">
                <a:solidFill>
                  <a:schemeClr val="tx1">
                    <a:lumMod val="75000"/>
                    <a:lumOff val="25000"/>
                  </a:schemeClr>
                </a:solidFill>
              </a:rPr>
              <a:t>vind</a:t>
            </a:r>
            <a:r>
              <a:rPr lang="en-US" sz="2400" dirty="0">
                <a:solidFill>
                  <a:schemeClr val="tx1">
                    <a:lumMod val="75000"/>
                    <a:lumOff val="25000"/>
                  </a:schemeClr>
                </a:solidFill>
              </a:rPr>
              <a:t> </a:t>
            </a:r>
            <a:r>
              <a:rPr lang="en-US" sz="2400" dirty="0" err="1">
                <a:solidFill>
                  <a:schemeClr val="tx1">
                    <a:lumMod val="75000"/>
                    <a:lumOff val="25000"/>
                  </a:schemeClr>
                </a:solidFill>
              </a:rPr>
              <a:t>en</a:t>
            </a:r>
            <a:r>
              <a:rPr lang="en-US" sz="2400" dirty="0">
                <a:solidFill>
                  <a:schemeClr val="tx1">
                    <a:lumMod val="75000"/>
                    <a:lumOff val="25000"/>
                  </a:schemeClr>
                </a:solidFill>
              </a:rPr>
              <a:t> </a:t>
            </a:r>
            <a:r>
              <a:rPr lang="en-US" sz="2400" dirty="0" err="1">
                <a:solidFill>
                  <a:schemeClr val="tx1">
                    <a:lumMod val="75000"/>
                    <a:lumOff val="25000"/>
                  </a:schemeClr>
                </a:solidFill>
              </a:rPr>
              <a:t>hij</a:t>
            </a:r>
            <a:r>
              <a:rPr lang="en-US" sz="2400" dirty="0">
                <a:solidFill>
                  <a:schemeClr val="tx1">
                    <a:lumMod val="75000"/>
                    <a:lumOff val="25000"/>
                  </a:schemeClr>
                </a:solidFill>
              </a:rPr>
              <a:t> </a:t>
            </a:r>
            <a:r>
              <a:rPr lang="en-US" sz="2400" dirty="0" err="1">
                <a:solidFill>
                  <a:schemeClr val="tx1">
                    <a:lumMod val="75000"/>
                    <a:lumOff val="25000"/>
                  </a:schemeClr>
                </a:solidFill>
              </a:rPr>
              <a:t>niet</a:t>
            </a:r>
            <a:r>
              <a:rPr lang="en-US" sz="2400" dirty="0">
                <a:solidFill>
                  <a:schemeClr val="tx1">
                    <a:lumMod val="75000"/>
                    <a:lumOff val="25000"/>
                  </a:schemeClr>
                </a:solidFill>
              </a:rPr>
              <a:t> </a:t>
            </a:r>
            <a:r>
              <a:rPr lang="en-US" sz="2400" dirty="0" err="1">
                <a:solidFill>
                  <a:schemeClr val="tx1">
                    <a:lumMod val="75000"/>
                    <a:lumOff val="25000"/>
                  </a:schemeClr>
                </a:solidFill>
              </a:rPr>
              <a:t>wil</a:t>
            </a:r>
            <a:r>
              <a:rPr lang="en-US" sz="2400" dirty="0">
                <a:solidFill>
                  <a:schemeClr val="tx1">
                    <a:lumMod val="75000"/>
                    <a:lumOff val="25000"/>
                  </a:schemeClr>
                </a:solidFill>
              </a:rPr>
              <a:t> </a:t>
            </a:r>
            <a:r>
              <a:rPr lang="en-US" sz="2400" dirty="0" err="1">
                <a:solidFill>
                  <a:schemeClr val="tx1">
                    <a:lumMod val="75000"/>
                    <a:lumOff val="25000"/>
                  </a:schemeClr>
                </a:solidFill>
              </a:rPr>
              <a:t>dat</a:t>
            </a:r>
            <a:r>
              <a:rPr lang="en-US" sz="2400" dirty="0">
                <a:solidFill>
                  <a:schemeClr val="tx1">
                    <a:lumMod val="75000"/>
                    <a:lumOff val="25000"/>
                  </a:schemeClr>
                </a:solidFill>
              </a:rPr>
              <a:t> </a:t>
            </a:r>
            <a:r>
              <a:rPr lang="en-US" sz="2400" dirty="0" err="1">
                <a:solidFill>
                  <a:schemeClr val="tx1">
                    <a:lumMod val="75000"/>
                    <a:lumOff val="25000"/>
                  </a:schemeClr>
                </a:solidFill>
              </a:rPr>
              <a:t>zijn</a:t>
            </a:r>
            <a:r>
              <a:rPr lang="en-US" sz="2400" dirty="0">
                <a:solidFill>
                  <a:schemeClr val="tx1">
                    <a:lumMod val="75000"/>
                    <a:lumOff val="25000"/>
                  </a:schemeClr>
                </a:solidFill>
              </a:rPr>
              <a:t> </a:t>
            </a:r>
            <a:r>
              <a:rPr lang="en-US" sz="2400" dirty="0" err="1">
                <a:solidFill>
                  <a:schemeClr val="tx1">
                    <a:lumMod val="75000"/>
                    <a:lumOff val="25000"/>
                  </a:schemeClr>
                </a:solidFill>
              </a:rPr>
              <a:t>vader</a:t>
            </a:r>
            <a:r>
              <a:rPr lang="en-US" sz="2400" dirty="0">
                <a:solidFill>
                  <a:schemeClr val="tx1">
                    <a:lumMod val="75000"/>
                    <a:lumOff val="25000"/>
                  </a:schemeClr>
                </a:solidFill>
              </a:rPr>
              <a:t> hem </a:t>
            </a:r>
            <a:r>
              <a:rPr lang="en-US" sz="2400" dirty="0" err="1">
                <a:solidFill>
                  <a:schemeClr val="tx1">
                    <a:lumMod val="75000"/>
                    <a:lumOff val="25000"/>
                  </a:schemeClr>
                </a:solidFill>
              </a:rPr>
              <a:t>alleen</a:t>
            </a:r>
            <a:r>
              <a:rPr lang="en-US" sz="2400" dirty="0">
                <a:solidFill>
                  <a:schemeClr val="tx1">
                    <a:lumMod val="75000"/>
                    <a:lumOff val="25000"/>
                  </a:schemeClr>
                </a:solidFill>
              </a:rPr>
              <a:t> achter  </a:t>
            </a:r>
            <a:r>
              <a:rPr lang="en-US" sz="2400" dirty="0" err="1">
                <a:solidFill>
                  <a:schemeClr val="tx1">
                    <a:lumMod val="75000"/>
                    <a:lumOff val="25000"/>
                  </a:schemeClr>
                </a:solidFill>
              </a:rPr>
              <a:t>laat</a:t>
            </a:r>
            <a:r>
              <a:rPr lang="en-US" sz="2400" dirty="0">
                <a:solidFill>
                  <a:schemeClr val="tx1">
                    <a:lumMod val="75000"/>
                    <a:lumOff val="25000"/>
                  </a:schemeClr>
                </a:solidFill>
              </a:rPr>
              <a:t>.</a:t>
            </a:r>
          </a:p>
        </p:txBody>
      </p:sp>
    </p:spTree>
    <p:extLst>
      <p:ext uri="{BB962C8B-B14F-4D97-AF65-F5344CB8AC3E}">
        <p14:creationId xmlns:p14="http://schemas.microsoft.com/office/powerpoint/2010/main" val="2742526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33F9C498-96E3-4E91-8236-313AE3E58CE5}"/>
              </a:ext>
            </a:extLst>
          </p:cNvPr>
          <p:cNvSpPr>
            <a:spLocks noGrp="1"/>
          </p:cNvSpPr>
          <p:nvPr>
            <p:ph type="subTitle" idx="1"/>
          </p:nvPr>
        </p:nvSpPr>
        <p:spPr/>
        <p:txBody>
          <a:bodyPr>
            <a:normAutofit fontScale="47500" lnSpcReduction="20000"/>
          </a:bodyPr>
          <a:lstStyle/>
          <a:p>
            <a:pPr>
              <a:lnSpc>
                <a:spcPct val="106000"/>
              </a:lnSpc>
              <a:spcAft>
                <a:spcPts val="800"/>
              </a:spcAft>
            </a:pPr>
            <a:r>
              <a:rPr lang="nl-NL" dirty="0">
                <a:solidFill>
                  <a:srgbClr val="000000"/>
                </a:solidFill>
                <a:latin typeface="Calibri" panose="020F0502020204030204" pitchFamily="34" charset="0"/>
                <a:ea typeface="Calibri" panose="020F0502020204030204" pitchFamily="34" charset="0"/>
                <a:cs typeface="Calibri" panose="020F0502020204030204" pitchFamily="34" charset="0"/>
              </a:rPr>
              <a:t>Het gedrag dat de vader vertoont is dat hij heel erg rustig en lief is tegen zijn zoon. Hij bleef de hele tijd bij zijn zoon en gaf hem de hele tijd aandacht wanneer hij erom huilde. Hij zei telkens dat hij weg moest maar bleef toch en geef hem aandacht door steeds zijn handen vast te pakken en hem te knuffelen. </a:t>
            </a:r>
            <a:endParaRPr lang="nl-NL" dirty="0">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4" name="Rechthoek 3">
            <a:extLst>
              <a:ext uri="{FF2B5EF4-FFF2-40B4-BE49-F238E27FC236}">
                <a16:creationId xmlns:a16="http://schemas.microsoft.com/office/drawing/2014/main" id="{6F0AEB08-1389-49C4-8991-99B95F2CCFA9}"/>
              </a:ext>
            </a:extLst>
          </p:cNvPr>
          <p:cNvSpPr/>
          <p:nvPr/>
        </p:nvSpPr>
        <p:spPr>
          <a:xfrm>
            <a:off x="3262685" y="2094314"/>
            <a:ext cx="6096000" cy="2816348"/>
          </a:xfrm>
          <a:prstGeom prst="rect">
            <a:avLst/>
          </a:prstGeom>
        </p:spPr>
        <p:txBody>
          <a:bodyPr>
            <a:spAutoFit/>
          </a:bodyPr>
          <a:lstStyle/>
          <a:p>
            <a:pPr>
              <a:lnSpc>
                <a:spcPct val="106000"/>
              </a:lnSpc>
              <a:spcAft>
                <a:spcPts val="800"/>
              </a:spcAft>
            </a:pPr>
            <a:r>
              <a:rPr lang="nl-NL" sz="2400" dirty="0">
                <a:solidFill>
                  <a:schemeClr val="bg1"/>
                </a:solidFill>
                <a:latin typeface="Calibri" panose="020F0502020204030204" pitchFamily="34" charset="0"/>
                <a:ea typeface="Calibri" panose="020F0502020204030204" pitchFamily="34" charset="0"/>
                <a:cs typeface="Calibri" panose="020F0502020204030204" pitchFamily="34" charset="0"/>
              </a:rPr>
              <a:t>Het gedrag dat de vader vertoont is dat hij heel erg rustig en lief is tegen zijn zoon. Hij bleef de hele tijd bij zijn zoon en gaf hem de hele tijd aandacht wanneer hij erom huilde. Hij zei telkens dat hij weg moest maar bleef toch en geef hem aandacht door steeds zijn handen vast te pakken en hem te knuffelen. </a:t>
            </a:r>
            <a:endParaRPr lang="nl-NL"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192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71B998E-4251-49F1-A431-A1A5E4C52933}"/>
              </a:ext>
            </a:extLst>
          </p:cNvPr>
          <p:cNvSpPr/>
          <p:nvPr/>
        </p:nvSpPr>
        <p:spPr>
          <a:xfrm>
            <a:off x="3833628" y="2234316"/>
            <a:ext cx="4524744" cy="646331"/>
          </a:xfrm>
          <a:prstGeom prst="rect">
            <a:avLst/>
          </a:prstGeom>
          <a:noFill/>
        </p:spPr>
        <p:txBody>
          <a:bodyPr wrap="square" lIns="91440" tIns="45720" rIns="91440" bIns="45720">
            <a:spAutoFit/>
          </a:bodyPr>
          <a:lstStyle/>
          <a:p>
            <a:pPr algn="ctr"/>
            <a:r>
              <a:rPr lang="nl-NL" sz="3600" b="1" cap="none" spc="50" dirty="0">
                <a:ln w="9525" cmpd="sng">
                  <a:solidFill>
                    <a:schemeClr val="accent1"/>
                  </a:solidFill>
                  <a:prstDash val="solid"/>
                </a:ln>
                <a:solidFill>
                  <a:srgbClr val="70AD47">
                    <a:tint val="1000"/>
                  </a:srgbClr>
                </a:solidFill>
                <a:effectLst>
                  <a:glow rad="38100">
                    <a:schemeClr val="accent1">
                      <a:alpha val="40000"/>
                    </a:schemeClr>
                  </a:glow>
                </a:effectLst>
              </a:rPr>
              <a:t>Twee manieren:</a:t>
            </a:r>
          </a:p>
        </p:txBody>
      </p:sp>
      <p:sp>
        <p:nvSpPr>
          <p:cNvPr id="5" name="Tekstvak 4">
            <a:extLst>
              <a:ext uri="{FF2B5EF4-FFF2-40B4-BE49-F238E27FC236}">
                <a16:creationId xmlns:a16="http://schemas.microsoft.com/office/drawing/2014/main" id="{A5795B63-EB6A-4028-BE65-D69BE7E63C8C}"/>
              </a:ext>
            </a:extLst>
          </p:cNvPr>
          <p:cNvSpPr txBox="1"/>
          <p:nvPr/>
        </p:nvSpPr>
        <p:spPr>
          <a:xfrm>
            <a:off x="1718038" y="3140765"/>
            <a:ext cx="8877751" cy="1938992"/>
          </a:xfrm>
          <a:prstGeom prst="rect">
            <a:avLst/>
          </a:prstGeom>
          <a:noFill/>
        </p:spPr>
        <p:txBody>
          <a:bodyPr wrap="none" rtlCol="0">
            <a:spAutoFit/>
          </a:bodyPr>
          <a:lstStyle/>
          <a:p>
            <a:pPr marL="457200" indent="-457200">
              <a:buAutoNum type="arabicPeriod"/>
            </a:pPr>
            <a:r>
              <a:rPr lang="nl-NL" sz="2400" dirty="0">
                <a:solidFill>
                  <a:schemeClr val="bg1"/>
                </a:solidFill>
              </a:rPr>
              <a:t>Kopjes: waarneming (observatie) en kopje interpretatie</a:t>
            </a:r>
          </a:p>
          <a:p>
            <a:pPr marL="457200" indent="-457200">
              <a:buAutoNum type="arabicPeriod"/>
            </a:pPr>
            <a:endParaRPr lang="nl-NL" sz="2400" dirty="0">
              <a:solidFill>
                <a:schemeClr val="bg1"/>
              </a:solidFill>
            </a:endParaRPr>
          </a:p>
          <a:p>
            <a:pPr marL="457200" indent="-457200">
              <a:buAutoNum type="arabicPeriod"/>
            </a:pPr>
            <a:r>
              <a:rPr lang="nl-NL" sz="2400" dirty="0">
                <a:solidFill>
                  <a:schemeClr val="bg1"/>
                </a:solidFill>
              </a:rPr>
              <a:t>Wanneer er interpretatie is zet je het er tussen haakjes</a:t>
            </a:r>
          </a:p>
          <a:p>
            <a:r>
              <a:rPr lang="nl-NL" sz="2400" dirty="0">
                <a:solidFill>
                  <a:schemeClr val="bg1"/>
                </a:solidFill>
              </a:rPr>
              <a:t>      achter in de tekst. Je schrijft dan: het lijkt er op dat….</a:t>
            </a:r>
          </a:p>
          <a:p>
            <a:r>
              <a:rPr lang="nl-NL" sz="2400" dirty="0">
                <a:solidFill>
                  <a:schemeClr val="bg1"/>
                </a:solidFill>
              </a:rPr>
              <a:t>      ik denk dat ……</a:t>
            </a:r>
          </a:p>
        </p:txBody>
      </p:sp>
    </p:spTree>
    <p:extLst>
      <p:ext uri="{BB962C8B-B14F-4D97-AF65-F5344CB8AC3E}">
        <p14:creationId xmlns:p14="http://schemas.microsoft.com/office/powerpoint/2010/main" val="1383593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9F292089-761F-4BE6-BF68-70D231A19787}"/>
              </a:ext>
            </a:extLst>
          </p:cNvPr>
          <p:cNvSpPr/>
          <p:nvPr/>
        </p:nvSpPr>
        <p:spPr>
          <a:xfrm>
            <a:off x="3316236" y="2967335"/>
            <a:ext cx="5559535" cy="2031325"/>
          </a:xfrm>
          <a:prstGeom prst="rect">
            <a:avLst/>
          </a:prstGeom>
          <a:noFill/>
        </p:spPr>
        <p:txBody>
          <a:bodyPr wrap="none" lIns="91440" tIns="45720" rIns="91440" bIns="45720">
            <a:spAutoFit/>
          </a:bodyPr>
          <a:lstStyle/>
          <a:p>
            <a:pPr algn="ctr"/>
            <a:r>
              <a:rPr lang="nl-N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2. Rapportage</a:t>
            </a:r>
          </a:p>
          <a:p>
            <a:endParaRPr lang="nl-NL" sz="2400" b="1" spc="50" dirty="0">
              <a:ln w="9525" cmpd="sng">
                <a:solidFill>
                  <a:schemeClr val="accent1"/>
                </a:solidFill>
                <a:prstDash val="solid"/>
              </a:ln>
              <a:solidFill>
                <a:srgbClr val="70AD47">
                  <a:tint val="1000"/>
                </a:srgbClr>
              </a:solidFill>
              <a:effectLst>
                <a:glow rad="38100">
                  <a:schemeClr val="accent1">
                    <a:alpha val="40000"/>
                  </a:schemeClr>
                </a:glow>
              </a:effectLst>
            </a:endParaRPr>
          </a:p>
          <a:p>
            <a:r>
              <a:rPr lang="nl-NL" sz="2400" b="1" cap="none" spc="50" dirty="0">
                <a:ln w="9525" cmpd="sng">
                  <a:solidFill>
                    <a:schemeClr val="accent1"/>
                  </a:solidFill>
                  <a:prstDash val="solid"/>
                </a:ln>
                <a:solidFill>
                  <a:srgbClr val="70AD47">
                    <a:tint val="1000"/>
                  </a:srgbClr>
                </a:solidFill>
                <a:effectLst>
                  <a:glow rad="38100">
                    <a:schemeClr val="accent1">
                      <a:alpha val="40000"/>
                    </a:schemeClr>
                  </a:glow>
                </a:effectLst>
              </a:rPr>
              <a:t>*  Niet bestuderen: 9.3, 9.4 en 9.5.3</a:t>
            </a:r>
          </a:p>
          <a:p>
            <a:pPr algn="ctr"/>
            <a:endParaRPr lang="nl-NL" sz="2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654501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009E9CA-7BA8-4056-A340-FFE7F4C81EE5}"/>
              </a:ext>
            </a:extLst>
          </p:cNvPr>
          <p:cNvSpPr txBox="1"/>
          <p:nvPr/>
        </p:nvSpPr>
        <p:spPr>
          <a:xfrm>
            <a:off x="2003728" y="2329732"/>
            <a:ext cx="8457765" cy="2462213"/>
          </a:xfrm>
          <a:prstGeom prst="rect">
            <a:avLst/>
          </a:prstGeom>
          <a:noFill/>
        </p:spPr>
        <p:txBody>
          <a:bodyPr wrap="none" rtlCol="0">
            <a:spAutoFit/>
          </a:bodyPr>
          <a:lstStyle/>
          <a:p>
            <a:r>
              <a:rPr lang="nl-NL" sz="2800" dirty="0">
                <a:solidFill>
                  <a:schemeClr val="bg1"/>
                </a:solidFill>
              </a:rPr>
              <a:t>Voor- en nadelen van mondelinge rapportage:</a:t>
            </a:r>
          </a:p>
          <a:p>
            <a:endParaRPr lang="nl-NL" dirty="0">
              <a:solidFill>
                <a:schemeClr val="bg1"/>
              </a:solidFill>
            </a:endParaRPr>
          </a:p>
          <a:p>
            <a:r>
              <a:rPr lang="nl-NL" dirty="0">
                <a:solidFill>
                  <a:schemeClr val="bg1"/>
                </a:solidFill>
              </a:rPr>
              <a:t>Voordelen:</a:t>
            </a:r>
          </a:p>
          <a:p>
            <a:pPr marL="285750" indent="-285750">
              <a:buFontTx/>
              <a:buChar char="-"/>
            </a:pPr>
            <a:r>
              <a:rPr lang="nl-NL" dirty="0">
                <a:solidFill>
                  <a:schemeClr val="bg1"/>
                </a:solidFill>
              </a:rPr>
              <a:t>Je kunt de reactie van de ander zien en hierop inspelen</a:t>
            </a:r>
          </a:p>
          <a:p>
            <a:pPr marL="285750" indent="-285750">
              <a:buFontTx/>
              <a:buChar char="-"/>
            </a:pPr>
            <a:r>
              <a:rPr lang="nl-NL" dirty="0">
                <a:solidFill>
                  <a:schemeClr val="bg1"/>
                </a:solidFill>
              </a:rPr>
              <a:t>Minder belangrijk, maar toch: het is sneller</a:t>
            </a:r>
          </a:p>
          <a:p>
            <a:endParaRPr lang="nl-NL" dirty="0">
              <a:solidFill>
                <a:schemeClr val="bg1"/>
              </a:solidFill>
            </a:endParaRPr>
          </a:p>
          <a:p>
            <a:r>
              <a:rPr lang="nl-NL" dirty="0">
                <a:solidFill>
                  <a:schemeClr val="bg1"/>
                </a:solidFill>
              </a:rPr>
              <a:t>Nadelen:</a:t>
            </a:r>
          </a:p>
          <a:p>
            <a:pPr marL="285750" indent="-285750">
              <a:buFontTx/>
              <a:buChar char="-"/>
            </a:pPr>
            <a:r>
              <a:rPr lang="nl-NL" dirty="0">
                <a:solidFill>
                  <a:schemeClr val="bg1"/>
                </a:solidFill>
              </a:rPr>
              <a:t>Niemand kan het terughalen of bewijzen wat er precies is gezegd</a:t>
            </a:r>
          </a:p>
        </p:txBody>
      </p:sp>
    </p:spTree>
    <p:extLst>
      <p:ext uri="{BB962C8B-B14F-4D97-AF65-F5344CB8AC3E}">
        <p14:creationId xmlns:p14="http://schemas.microsoft.com/office/powerpoint/2010/main" val="266583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3CA819A5-628F-4E11-98E4-569B68473994}"/>
              </a:ext>
            </a:extLst>
          </p:cNvPr>
          <p:cNvSpPr txBox="1"/>
          <p:nvPr/>
        </p:nvSpPr>
        <p:spPr>
          <a:xfrm>
            <a:off x="2238213" y="2393343"/>
            <a:ext cx="7715574" cy="2400657"/>
          </a:xfrm>
          <a:prstGeom prst="rect">
            <a:avLst/>
          </a:prstGeom>
          <a:noFill/>
        </p:spPr>
        <p:txBody>
          <a:bodyPr wrap="none" rtlCol="0">
            <a:spAutoFit/>
          </a:bodyPr>
          <a:lstStyle/>
          <a:p>
            <a:r>
              <a:rPr lang="nl-NL" sz="2400" dirty="0">
                <a:solidFill>
                  <a:schemeClr val="bg1"/>
                </a:solidFill>
              </a:rPr>
              <a:t>Voor- en nadelen van schriftelijke rapportage:</a:t>
            </a:r>
          </a:p>
          <a:p>
            <a:endParaRPr lang="nl-NL" dirty="0">
              <a:solidFill>
                <a:schemeClr val="bg1"/>
              </a:solidFill>
            </a:endParaRPr>
          </a:p>
          <a:p>
            <a:r>
              <a:rPr lang="nl-NL" dirty="0">
                <a:solidFill>
                  <a:schemeClr val="bg1"/>
                </a:solidFill>
              </a:rPr>
              <a:t>Voordelen:</a:t>
            </a:r>
          </a:p>
          <a:p>
            <a:pPr marL="285750" indent="-285750">
              <a:buFontTx/>
              <a:buChar char="-"/>
            </a:pPr>
            <a:r>
              <a:rPr lang="nl-NL" dirty="0">
                <a:solidFill>
                  <a:schemeClr val="bg1"/>
                </a:solidFill>
              </a:rPr>
              <a:t>Je hebt tijd om na te denken hoe je iets zegt</a:t>
            </a:r>
          </a:p>
          <a:p>
            <a:pPr marL="285750" indent="-285750">
              <a:buFontTx/>
              <a:buChar char="-"/>
            </a:pPr>
            <a:r>
              <a:rPr lang="nl-NL" dirty="0">
                <a:solidFill>
                  <a:schemeClr val="bg1"/>
                </a:solidFill>
              </a:rPr>
              <a:t>Het is voor iedereen terug te zoeken wat er precies is vastgelegd</a:t>
            </a:r>
          </a:p>
          <a:p>
            <a:pPr marL="285750" indent="-285750">
              <a:buFontTx/>
              <a:buChar char="-"/>
            </a:pPr>
            <a:endParaRPr lang="nl-NL" dirty="0">
              <a:solidFill>
                <a:schemeClr val="bg1"/>
              </a:solidFill>
            </a:endParaRPr>
          </a:p>
          <a:p>
            <a:r>
              <a:rPr lang="nl-NL" dirty="0">
                <a:solidFill>
                  <a:schemeClr val="bg1"/>
                </a:solidFill>
              </a:rPr>
              <a:t>Nadelen:</a:t>
            </a:r>
          </a:p>
          <a:p>
            <a:r>
              <a:rPr lang="nl-NL" dirty="0">
                <a:solidFill>
                  <a:schemeClr val="bg1"/>
                </a:solidFill>
              </a:rPr>
              <a:t>- Het kost meer tijd</a:t>
            </a:r>
          </a:p>
        </p:txBody>
      </p:sp>
    </p:spTree>
    <p:extLst>
      <p:ext uri="{BB962C8B-B14F-4D97-AF65-F5344CB8AC3E}">
        <p14:creationId xmlns:p14="http://schemas.microsoft.com/office/powerpoint/2010/main" val="2119818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D6C9A0B8-BEA1-4A62-88CB-698D092AF2CD}"/>
              </a:ext>
            </a:extLst>
          </p:cNvPr>
          <p:cNvSpPr txBox="1"/>
          <p:nvPr/>
        </p:nvSpPr>
        <p:spPr>
          <a:xfrm>
            <a:off x="2743200" y="2480807"/>
            <a:ext cx="6582251" cy="2400657"/>
          </a:xfrm>
          <a:prstGeom prst="rect">
            <a:avLst/>
          </a:prstGeom>
          <a:noFill/>
        </p:spPr>
        <p:txBody>
          <a:bodyPr wrap="none" rtlCol="0">
            <a:spAutoFit/>
          </a:bodyPr>
          <a:lstStyle/>
          <a:p>
            <a:r>
              <a:rPr lang="nl-NL" sz="2400" b="1" dirty="0">
                <a:solidFill>
                  <a:schemeClr val="bg1"/>
                </a:solidFill>
              </a:rPr>
              <a:t>Eisen aan een goede rapportage (</a:t>
            </a:r>
            <a:r>
              <a:rPr lang="nl-NL" sz="2400" b="1" dirty="0" err="1">
                <a:solidFill>
                  <a:schemeClr val="bg1"/>
                </a:solidFill>
              </a:rPr>
              <a:t>blz</a:t>
            </a:r>
            <a:r>
              <a:rPr lang="nl-NL" sz="2400" b="1" dirty="0">
                <a:solidFill>
                  <a:schemeClr val="bg1"/>
                </a:solidFill>
              </a:rPr>
              <a:t> 127):</a:t>
            </a:r>
          </a:p>
          <a:p>
            <a:endParaRPr lang="nl-NL" dirty="0">
              <a:solidFill>
                <a:schemeClr val="bg1"/>
              </a:solidFill>
            </a:endParaRPr>
          </a:p>
          <a:p>
            <a:pPr marL="342900" indent="-342900">
              <a:buAutoNum type="arabicPeriod"/>
            </a:pPr>
            <a:r>
              <a:rPr lang="nl-NL" dirty="0">
                <a:solidFill>
                  <a:schemeClr val="bg1"/>
                </a:solidFill>
              </a:rPr>
              <a:t>Duidelijk</a:t>
            </a:r>
          </a:p>
          <a:p>
            <a:pPr marL="342900" indent="-342900">
              <a:buAutoNum type="arabicPeriod"/>
            </a:pPr>
            <a:r>
              <a:rPr lang="nl-NL" dirty="0">
                <a:solidFill>
                  <a:schemeClr val="bg1"/>
                </a:solidFill>
              </a:rPr>
              <a:t>Overzichtelijk</a:t>
            </a:r>
          </a:p>
          <a:p>
            <a:pPr marL="342900" indent="-342900">
              <a:buAutoNum type="arabicPeriod"/>
            </a:pPr>
            <a:r>
              <a:rPr lang="nl-NL" dirty="0">
                <a:solidFill>
                  <a:schemeClr val="bg1"/>
                </a:solidFill>
              </a:rPr>
              <a:t>Leesbaar</a:t>
            </a:r>
          </a:p>
          <a:p>
            <a:pPr marL="342900" indent="-342900">
              <a:buAutoNum type="arabicPeriod"/>
            </a:pPr>
            <a:r>
              <a:rPr lang="nl-NL" dirty="0">
                <a:solidFill>
                  <a:schemeClr val="bg1"/>
                </a:solidFill>
              </a:rPr>
              <a:t>Objectief</a:t>
            </a:r>
          </a:p>
          <a:p>
            <a:pPr marL="342900" indent="-342900">
              <a:buAutoNum type="arabicPeriod"/>
            </a:pPr>
            <a:r>
              <a:rPr lang="nl-NL" dirty="0">
                <a:solidFill>
                  <a:schemeClr val="bg1"/>
                </a:solidFill>
              </a:rPr>
              <a:t>Nauwkeurig en volledig</a:t>
            </a:r>
          </a:p>
          <a:p>
            <a:pPr marL="342900" indent="-342900">
              <a:buAutoNum type="arabicPeriod"/>
            </a:pPr>
            <a:r>
              <a:rPr lang="nl-NL" dirty="0">
                <a:solidFill>
                  <a:schemeClr val="bg1"/>
                </a:solidFill>
              </a:rPr>
              <a:t>Bondig</a:t>
            </a:r>
          </a:p>
        </p:txBody>
      </p:sp>
    </p:spTree>
    <p:extLst>
      <p:ext uri="{BB962C8B-B14F-4D97-AF65-F5344CB8AC3E}">
        <p14:creationId xmlns:p14="http://schemas.microsoft.com/office/powerpoint/2010/main" val="2260645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DD9C11F6-C74D-476A-A12C-ABAA6739F055}"/>
              </a:ext>
            </a:extLst>
          </p:cNvPr>
          <p:cNvSpPr txBox="1"/>
          <p:nvPr/>
        </p:nvSpPr>
        <p:spPr>
          <a:xfrm>
            <a:off x="2806810" y="2353587"/>
            <a:ext cx="7311617" cy="2677656"/>
          </a:xfrm>
          <a:prstGeom prst="rect">
            <a:avLst/>
          </a:prstGeom>
          <a:noFill/>
        </p:spPr>
        <p:txBody>
          <a:bodyPr wrap="none" rtlCol="0">
            <a:spAutoFit/>
          </a:bodyPr>
          <a:lstStyle/>
          <a:p>
            <a:r>
              <a:rPr lang="nl-NL" sz="2400" b="1" dirty="0">
                <a:solidFill>
                  <a:schemeClr val="bg1"/>
                </a:solidFill>
              </a:rPr>
              <a:t>Vormen van rapportage (</a:t>
            </a:r>
            <a:r>
              <a:rPr lang="nl-NL" sz="2400" b="1" dirty="0" err="1">
                <a:solidFill>
                  <a:schemeClr val="bg1"/>
                </a:solidFill>
              </a:rPr>
              <a:t>blz</a:t>
            </a:r>
            <a:r>
              <a:rPr lang="nl-NL" sz="2400" b="1" dirty="0">
                <a:solidFill>
                  <a:schemeClr val="bg1"/>
                </a:solidFill>
              </a:rPr>
              <a:t> 104 en 105):</a:t>
            </a:r>
          </a:p>
          <a:p>
            <a:endParaRPr lang="nl-NL" sz="2400" dirty="0">
              <a:solidFill>
                <a:schemeClr val="bg1"/>
              </a:solidFill>
            </a:endParaRPr>
          </a:p>
          <a:p>
            <a:pPr marL="457200" indent="-457200">
              <a:buAutoNum type="arabicPeriod"/>
            </a:pPr>
            <a:r>
              <a:rPr lang="nl-NL" sz="2400" dirty="0">
                <a:solidFill>
                  <a:schemeClr val="bg1"/>
                </a:solidFill>
              </a:rPr>
              <a:t>Overdracht: dagelijks, voor een collega</a:t>
            </a:r>
          </a:p>
          <a:p>
            <a:pPr marL="457200" indent="-457200">
              <a:buAutoNum type="arabicPeriod"/>
            </a:pPr>
            <a:r>
              <a:rPr lang="nl-NL" sz="2400" dirty="0">
                <a:solidFill>
                  <a:schemeClr val="bg1"/>
                </a:solidFill>
              </a:rPr>
              <a:t>Dagboek: bijv. heen- en weerschriftje ouders</a:t>
            </a:r>
          </a:p>
          <a:p>
            <a:pPr marL="457200" indent="-457200">
              <a:buAutoNum type="arabicPeriod"/>
            </a:pPr>
            <a:r>
              <a:rPr lang="nl-NL" sz="2400" dirty="0">
                <a:solidFill>
                  <a:schemeClr val="bg1"/>
                </a:solidFill>
              </a:rPr>
              <a:t>Voortgangsverslag: ontwikkeling centraal</a:t>
            </a:r>
          </a:p>
          <a:p>
            <a:pPr marL="457200" indent="-457200">
              <a:buAutoNum type="arabicPeriod"/>
            </a:pPr>
            <a:r>
              <a:rPr lang="nl-NL" sz="2400" dirty="0">
                <a:solidFill>
                  <a:schemeClr val="bg1"/>
                </a:solidFill>
              </a:rPr>
              <a:t>Observatieverslag</a:t>
            </a:r>
          </a:p>
          <a:p>
            <a:endParaRPr lang="nl-NL" sz="2400" dirty="0">
              <a:solidFill>
                <a:schemeClr val="bg1"/>
              </a:solidFill>
            </a:endParaRPr>
          </a:p>
        </p:txBody>
      </p:sp>
    </p:spTree>
    <p:extLst>
      <p:ext uri="{BB962C8B-B14F-4D97-AF65-F5344CB8AC3E}">
        <p14:creationId xmlns:p14="http://schemas.microsoft.com/office/powerpoint/2010/main" val="1715811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otalTime>57</TotalTime>
  <Words>499</Words>
  <Application>Microsoft Office PowerPoint</Application>
  <PresentationFormat>Breedbeeld</PresentationFormat>
  <Paragraphs>59</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Assistant</vt:lpstr>
      <vt:lpstr>Calibri</vt:lpstr>
      <vt:lpstr>Century Gothic</vt:lpstr>
      <vt:lpstr>Savon</vt:lpstr>
      <vt:lpstr>Vandaag: 1. Verbeteren observatieopdracht 2. Rapportage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Vandaag: 1. Verbeteren observatieopdracht 2. Rapportage</dc:title>
  <dc:creator>Laura Beeftink</dc:creator>
  <cp:lastModifiedBy>Laura Beeftink</cp:lastModifiedBy>
  <cp:revision>4</cp:revision>
  <dcterms:created xsi:type="dcterms:W3CDTF">2021-06-24T08:21:12Z</dcterms:created>
  <dcterms:modified xsi:type="dcterms:W3CDTF">2021-06-24T09:19:02Z</dcterms:modified>
</cp:coreProperties>
</file>